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691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DE0F1-FD68-4019-A1B2-80F5B951E81D}" v="5" dt="2019-12-02T11:49:17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96" y="-642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Zhu" userId="969bb495ba97814c" providerId="LiveId" clId="{F3779273-A0AF-4AB0-9772-DA3FDC779D35}"/>
    <pc:docChg chg="undo custSel modSld">
      <pc:chgData name="Hannah Zhu" userId="969bb495ba97814c" providerId="LiveId" clId="{F3779273-A0AF-4AB0-9772-DA3FDC779D35}" dt="2019-12-02T11:49:26.641" v="252" actId="113"/>
      <pc:docMkLst>
        <pc:docMk/>
      </pc:docMkLst>
      <pc:sldChg chg="addSp modSp">
        <pc:chgData name="Hannah Zhu" userId="969bb495ba97814c" providerId="LiveId" clId="{F3779273-A0AF-4AB0-9772-DA3FDC779D35}" dt="2019-12-02T11:49:26.641" v="252" actId="113"/>
        <pc:sldMkLst>
          <pc:docMk/>
          <pc:sldMk cId="158571926" sldId="256"/>
        </pc:sldMkLst>
        <pc:spChg chg="add mod">
          <ac:chgData name="Hannah Zhu" userId="969bb495ba97814c" providerId="LiveId" clId="{F3779273-A0AF-4AB0-9772-DA3FDC779D35}" dt="2019-12-02T11:49:26.641" v="252" actId="113"/>
          <ac:spMkLst>
            <pc:docMk/>
            <pc:sldMk cId="158571926" sldId="256"/>
            <ac:spMk id="56" creationId="{09A3451A-053A-42FE-9035-ADFFB35E874A}"/>
          </ac:spMkLst>
        </pc:spChg>
        <pc:picChg chg="mod">
          <ac:chgData name="Hannah Zhu" userId="969bb495ba97814c" providerId="LiveId" clId="{F3779273-A0AF-4AB0-9772-DA3FDC779D35}" dt="2019-12-02T11:45:39.690" v="1" actId="1076"/>
          <ac:picMkLst>
            <pc:docMk/>
            <pc:sldMk cId="158571926" sldId="256"/>
            <ac:picMk id="27" creationId="{F6B4E57D-C662-4F2E-8D76-F106432C3675}"/>
          </ac:picMkLst>
        </pc:picChg>
        <pc:picChg chg="add mod">
          <ac:chgData name="Hannah Zhu" userId="969bb495ba97814c" providerId="LiveId" clId="{F3779273-A0AF-4AB0-9772-DA3FDC779D35}" dt="2019-12-02T11:46:02.997" v="9" actId="1036"/>
          <ac:picMkLst>
            <pc:docMk/>
            <pc:sldMk cId="158571926" sldId="256"/>
            <ac:picMk id="36" creationId="{D1770E82-87F5-4F74-A976-D02C9B2C75A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24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950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356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9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5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04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900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1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05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45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3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46D4C-10AD-4828-B2C7-E00E0A48E5B7}" type="datetimeFigureOut">
              <a:rPr lang="en-GB" smtClean="0"/>
              <a:t>24/03/2022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EDF29-DF3C-41C2-8485-92E1B58A1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74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7.png"/><Relationship Id="rId18" Type="http://schemas.openxmlformats.org/officeDocument/2006/relationships/image" Target="../media/image10.jpeg"/><Relationship Id="rId26" Type="http://schemas.openxmlformats.org/officeDocument/2006/relationships/hyperlink" Target="https://beta.lambeth.gov.uk/children-young-people-families" TargetMode="External"/><Relationship Id="rId39" Type="http://schemas.openxmlformats.org/officeDocument/2006/relationships/hyperlink" Target="http://www.happymaps.co.uk/" TargetMode="External"/><Relationship Id="rId3" Type="http://schemas.openxmlformats.org/officeDocument/2006/relationships/hyperlink" Target="http://www.caml.org.uk/" TargetMode="External"/><Relationship Id="rId21" Type="http://schemas.openxmlformats.org/officeDocument/2006/relationships/image" Target="../media/image12.emf"/><Relationship Id="rId34" Type="http://schemas.openxmlformats.org/officeDocument/2006/relationships/hyperlink" Target="http://www.homestartlambeth.co.uk/" TargetMode="External"/><Relationship Id="rId7" Type="http://schemas.openxmlformats.org/officeDocument/2006/relationships/image" Target="../media/image4.jpeg"/><Relationship Id="rId12" Type="http://schemas.openxmlformats.org/officeDocument/2006/relationships/hyperlink" Target="http://www.healthystart.nhs.uk/" TargetMode="External"/><Relationship Id="rId17" Type="http://schemas.openxmlformats.org/officeDocument/2006/relationships/image" Target="../media/image9.png"/><Relationship Id="rId25" Type="http://schemas.openxmlformats.org/officeDocument/2006/relationships/hyperlink" Target="https://cypdirectory.southwark.gov.uk/channel/children-and-families" TargetMode="External"/><Relationship Id="rId33" Type="http://schemas.openxmlformats.org/officeDocument/2006/relationships/hyperlink" Target="http://www.homestartsouthwark.org.uk/" TargetMode="External"/><Relationship Id="rId38" Type="http://schemas.openxmlformats.org/officeDocument/2006/relationships/image" Target="../media/image17.png"/><Relationship Id="rId2" Type="http://schemas.openxmlformats.org/officeDocument/2006/relationships/hyperlink" Target="http://www.citizensadvicesouthwark.org.uk/" TargetMode="External"/><Relationship Id="rId16" Type="http://schemas.openxmlformats.org/officeDocument/2006/relationships/hyperlink" Target="http://www.nationaldebtline.co.uk/" TargetMode="External"/><Relationship Id="rId20" Type="http://schemas.openxmlformats.org/officeDocument/2006/relationships/image" Target="../media/image11.jpeg"/><Relationship Id="rId29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11" Type="http://schemas.openxmlformats.org/officeDocument/2006/relationships/image" Target="../media/image6.png"/><Relationship Id="rId24" Type="http://schemas.openxmlformats.org/officeDocument/2006/relationships/hyperlink" Target="http://www.kooth.com/" TargetMode="External"/><Relationship Id="rId32" Type="http://schemas.openxmlformats.org/officeDocument/2006/relationships/image" Target="../media/image15.emf"/><Relationship Id="rId37" Type="http://schemas.openxmlformats.org/officeDocument/2006/relationships/image" Target="../media/image16.png"/><Relationship Id="rId40" Type="http://schemas.openxmlformats.org/officeDocument/2006/relationships/image" Target="../media/image18.jpeg"/><Relationship Id="rId5" Type="http://schemas.openxmlformats.org/officeDocument/2006/relationships/image" Target="../media/image2.jpeg"/><Relationship Id="rId15" Type="http://schemas.openxmlformats.org/officeDocument/2006/relationships/image" Target="../media/image8.png"/><Relationship Id="rId23" Type="http://schemas.openxmlformats.org/officeDocument/2006/relationships/hyperlink" Target="http://www.lambeth.gov.uk/apply-for-emergency-support" TargetMode="External"/><Relationship Id="rId28" Type="http://schemas.openxmlformats.org/officeDocument/2006/relationships/hyperlink" Target="http://www.southwark.foodbank.org.uk/get-help" TargetMode="External"/><Relationship Id="rId36" Type="http://schemas.openxmlformats.org/officeDocument/2006/relationships/hyperlink" Target="http://www.beta.lambeth.gov.uk/children-young-people-families/childrens-centres" TargetMode="External"/><Relationship Id="rId10" Type="http://schemas.openxmlformats.org/officeDocument/2006/relationships/hyperlink" Target="mailto:juliadaniel@capjobclubs.org" TargetMode="External"/><Relationship Id="rId19" Type="http://schemas.openxmlformats.org/officeDocument/2006/relationships/hyperlink" Target="http://www.moneyadviceservice.org.uk/en" TargetMode="External"/><Relationship Id="rId31" Type="http://schemas.openxmlformats.org/officeDocument/2006/relationships/hyperlink" Target="http://www.england.shelter.org.uk/" TargetMode="External"/><Relationship Id="rId4" Type="http://schemas.openxmlformats.org/officeDocument/2006/relationships/image" Target="../media/image1.jpeg"/><Relationship Id="rId9" Type="http://schemas.openxmlformats.org/officeDocument/2006/relationships/hyperlink" Target="http://www.capuk.org/" TargetMode="External"/><Relationship Id="rId14" Type="http://schemas.openxmlformats.org/officeDocument/2006/relationships/hyperlink" Target="http://www.themix.org/" TargetMode="External"/><Relationship Id="rId22" Type="http://schemas.openxmlformats.org/officeDocument/2006/relationships/hyperlink" Target="http://www.southwark.gov.uk/benefits-and-support/hardship-fund" TargetMode="External"/><Relationship Id="rId27" Type="http://schemas.openxmlformats.org/officeDocument/2006/relationships/image" Target="../media/image13.jpg"/><Relationship Id="rId30" Type="http://schemas.openxmlformats.org/officeDocument/2006/relationships/hyperlink" Target="http://www.lambethlarder.org/" TargetMode="External"/><Relationship Id="rId35" Type="http://schemas.openxmlformats.org/officeDocument/2006/relationships/hyperlink" Target="http://www.southwark.gov.uk/schools-and-education/information-for-parents/children-s-centr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6373" y="1079174"/>
            <a:ext cx="6624637" cy="347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Here’s a selection </a:t>
            </a:r>
            <a:r>
              <a:rPr lang="en-GB" sz="1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of resources </a:t>
            </a: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to help your family with income support (money, debt), essentials (food, healthy eating, housing) and staying </a:t>
            </a:r>
            <a:r>
              <a:rPr lang="en-GB" sz="1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healthy and connected. Please access online or telephone first as opening times/availability are subject to change. 						</a:t>
            </a:r>
            <a:r>
              <a:rPr lang="en-GB" sz="8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Updated on 22/03/2022. </a:t>
            </a:r>
            <a:endParaRPr lang="en-GB" sz="8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6373" y="1704603"/>
            <a:ext cx="6635750" cy="2600325"/>
          </a:xfrm>
          <a:prstGeom prst="rect">
            <a:avLst/>
          </a:prstGeom>
          <a:solidFill>
            <a:srgbClr val="FFFFFF"/>
          </a:solidFill>
          <a:ln w="31750" algn="in">
            <a:solidFill>
              <a:srgbClr val="4F81BD"/>
            </a:solidFill>
            <a:miter lim="800000"/>
            <a:headEnd/>
            <a:tailEnd/>
          </a:ln>
          <a:effectLst>
            <a:outerShdw dist="107763" dir="2700000" algn="ctr" rotWithShape="0">
              <a:srgbClr val="868686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270360" y="1896925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>
                <a:ln w="127">
                  <a:solidFill>
                    <a:srgbClr val="C0504D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504D">
                        <a:gamma/>
                        <a:tint val="28627"/>
                        <a:invGamma/>
                      </a:srgbClr>
                    </a:gs>
                    <a:gs pos="100000">
                      <a:srgbClr val="C0504D"/>
                    </a:gs>
                  </a:gsLst>
                  <a:lin ang="5400000" scaled="1"/>
                </a:gradFill>
                <a:effectLst>
                  <a:outerShdw dist="29783" dir="3885598" algn="ctr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1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71565" y="1866786"/>
            <a:ext cx="2308225" cy="30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Increase income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05260" y="4463913"/>
            <a:ext cx="6635750" cy="2601912"/>
          </a:xfrm>
          <a:prstGeom prst="rect">
            <a:avLst/>
          </a:prstGeom>
          <a:solidFill>
            <a:srgbClr val="FFFFFF"/>
          </a:solidFill>
          <a:ln w="31750" algn="in">
            <a:solidFill>
              <a:srgbClr val="4F81BD"/>
            </a:solidFill>
            <a:miter lim="800000"/>
            <a:headEnd/>
            <a:tailEnd/>
          </a:ln>
          <a:effectLst>
            <a:outerShdw dist="107763" dir="2700000" algn="ctr" rotWithShape="0">
              <a:srgbClr val="868686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05618" y="7185248"/>
            <a:ext cx="6635750" cy="2600325"/>
          </a:xfrm>
          <a:prstGeom prst="rect">
            <a:avLst/>
          </a:prstGeom>
          <a:solidFill>
            <a:srgbClr val="FFFFFF"/>
          </a:solidFill>
          <a:ln w="31750" algn="in">
            <a:solidFill>
              <a:srgbClr val="4F81BD"/>
            </a:solidFill>
            <a:miter lim="800000"/>
            <a:headEnd/>
            <a:tailEnd/>
          </a:ln>
          <a:effectLst>
            <a:outerShdw dist="107763" dir="2700000" algn="ctr" rotWithShape="0">
              <a:srgbClr val="868686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WordArt 11"/>
          <p:cNvSpPr>
            <a:spLocks noChangeArrowheads="1" noChangeShapeType="1" noTextEdit="1"/>
          </p:cNvSpPr>
          <p:nvPr/>
        </p:nvSpPr>
        <p:spPr bwMode="auto">
          <a:xfrm>
            <a:off x="295761" y="4673988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>
                <a:ln w="127">
                  <a:solidFill>
                    <a:srgbClr val="C0504D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504D">
                        <a:gamma/>
                        <a:tint val="28627"/>
                        <a:invGamma/>
                      </a:srgbClr>
                    </a:gs>
                    <a:gs pos="100000">
                      <a:srgbClr val="C0504D"/>
                    </a:gs>
                  </a:gsLst>
                  <a:lin ang="5400000" scaled="1"/>
                </a:gradFill>
                <a:effectLst>
                  <a:outerShdw dist="29783" dir="3885598" algn="ctr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2</a:t>
            </a: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654535" y="7307733"/>
            <a:ext cx="2306637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J</a:t>
            </a:r>
            <a:r>
              <a:rPr kumimoji="0" lang="en-GB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oin in and thrive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654535" y="4658364"/>
            <a:ext cx="2306638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Provide essentials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WordArt 15"/>
          <p:cNvSpPr>
            <a:spLocks noChangeArrowheads="1" noChangeShapeType="1" noTextEdit="1"/>
          </p:cNvSpPr>
          <p:nvPr/>
        </p:nvSpPr>
        <p:spPr bwMode="auto">
          <a:xfrm>
            <a:off x="270360" y="7318152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>
                <a:ln w="127">
                  <a:solidFill>
                    <a:srgbClr val="C0504D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504D">
                        <a:gamma/>
                        <a:tint val="28627"/>
                        <a:invGamma/>
                      </a:srgbClr>
                    </a:gs>
                    <a:gs pos="100000">
                      <a:srgbClr val="C0504D"/>
                    </a:gs>
                  </a:gsLst>
                  <a:lin ang="5400000" scaled="1"/>
                </a:gradFill>
                <a:effectLst>
                  <a:outerShdw dist="29783" dir="3885598" algn="ctr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3</a:t>
            </a:r>
          </a:p>
        </p:txBody>
      </p:sp>
      <p:sp>
        <p:nvSpPr>
          <p:cNvPr id="18" name="Text Box 25"/>
          <p:cNvSpPr txBox="1">
            <a:spLocks noChangeArrowheads="1"/>
          </p:cNvSpPr>
          <p:nvPr/>
        </p:nvSpPr>
        <p:spPr bwMode="auto">
          <a:xfrm>
            <a:off x="216906" y="3380320"/>
            <a:ext cx="2126210" cy="919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For advice on benefits, money, housing.</a:t>
            </a:r>
            <a:endParaRPr lang="en-GB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Southwark: Tel: 0344 499 4134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hlinkClick r:id="rId2"/>
              </a:rPr>
              <a:t>www.citizensadvicesouthwark.org.uk/</a:t>
            </a:r>
            <a:endParaRPr lang="en-GB" sz="1000" b="1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Lambeth Tel: 0800 254 0298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  <a:hlinkClick r:id="rId3"/>
              </a:rPr>
              <a:t>www.caml.org.uk</a:t>
            </a:r>
            <a:r>
              <a:rPr lang="en-GB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50" name="Picture 26" descr="Citizens advic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27" y="2761975"/>
            <a:ext cx="621788" cy="632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53" name="Picture 29" descr="billhle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463" y="2435839"/>
            <a:ext cx="1981200" cy="41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4169071" y="2641766"/>
            <a:ext cx="1008062" cy="32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www.billhelp.uk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WordArt 31"/>
          <p:cNvSpPr>
            <a:spLocks noChangeArrowheads="1" noChangeShapeType="1" noTextEdit="1"/>
          </p:cNvSpPr>
          <p:nvPr/>
        </p:nvSpPr>
        <p:spPr bwMode="auto">
          <a:xfrm>
            <a:off x="160413" y="224780"/>
            <a:ext cx="5572844" cy="679156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>
                <a:ln w="127">
                  <a:solidFill>
                    <a:srgbClr val="C0504D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504D">
                        <a:gamma/>
                        <a:tint val="28627"/>
                        <a:invGamma/>
                      </a:srgbClr>
                    </a:gs>
                    <a:gs pos="100000">
                      <a:srgbClr val="C0504D"/>
                    </a:gs>
                  </a:gsLst>
                  <a:lin ang="5400000" scaled="1"/>
                </a:gradFill>
                <a:effectLst>
                  <a:outerShdw dist="29783" dir="3885598" algn="ctr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1-2-3 fam</a:t>
            </a:r>
            <a:r>
              <a:rPr lang="en-GB" sz="3600" b="1" kern="10" dirty="0">
                <a:ln w="127">
                  <a:solidFill>
                    <a:srgbClr val="C0504D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C0504D">
                        <a:gamma/>
                        <a:tint val="28627"/>
                        <a:invGamma/>
                      </a:srgbClr>
                    </a:gs>
                    <a:gs pos="100000">
                      <a:srgbClr val="C0504D"/>
                    </a:gs>
                  </a:gsLst>
                  <a:lin ang="5400000" scaled="1"/>
                </a:gradFill>
                <a:effectLst>
                  <a:outerShdw dist="29783" dir="3885598" algn="ctr" rotWithShape="0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ily wellbeing</a:t>
            </a:r>
            <a:endParaRPr lang="en-GB" sz="3600" b="1" kern="10" spc="0" dirty="0">
              <a:ln w="127">
                <a:solidFill>
                  <a:srgbClr val="C0504D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C0504D">
                      <a:gamma/>
                      <a:tint val="28627"/>
                      <a:invGamma/>
                    </a:srgbClr>
                  </a:gs>
                  <a:gs pos="100000">
                    <a:srgbClr val="C0504D"/>
                  </a:gs>
                </a:gsLst>
                <a:lin ang="5400000" scaled="1"/>
              </a:gradFill>
              <a:effectLst>
                <a:outerShdw dist="29783" dir="3885598" algn="ctr" rotWithShape="0">
                  <a:srgbClr val="000000">
                    <a:alpha val="5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35" y="7687169"/>
            <a:ext cx="1614892" cy="614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403" y="4591621"/>
            <a:ext cx="989767" cy="39205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5296170" y="4517847"/>
            <a:ext cx="137319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Advice, support, legal services for poor housing/homelessness</a:t>
            </a:r>
            <a:endParaRPr lang="en-GB" sz="1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648" y="3008784"/>
            <a:ext cx="1129368" cy="1189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0C23D18D-58ED-44EE-85B0-AE015058F1ED}"/>
              </a:ext>
            </a:extLst>
          </p:cNvPr>
          <p:cNvSpPr txBox="1"/>
          <p:nvPr/>
        </p:nvSpPr>
        <p:spPr>
          <a:xfrm>
            <a:off x="3581614" y="3008898"/>
            <a:ext cx="301594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hlinkClick r:id="rId9"/>
              </a:rPr>
              <a:t>www.capuk.org</a:t>
            </a:r>
            <a:r>
              <a:rPr lang="en-GB" sz="1000" dirty="0"/>
              <a:t> – </a:t>
            </a:r>
            <a:r>
              <a:rPr lang="en-GB" sz="1000" dirty="0" smtClean="0"/>
              <a:t>sign up for debt </a:t>
            </a:r>
            <a:r>
              <a:rPr lang="en-GB" sz="1000" dirty="0"/>
              <a:t>counselling, money courses, living on a tight budget, community </a:t>
            </a:r>
            <a:r>
              <a:rPr lang="en-GB" sz="1000" dirty="0" smtClean="0"/>
              <a:t>support</a:t>
            </a:r>
            <a:endParaRPr lang="en-GB" sz="1000" dirty="0"/>
          </a:p>
          <a:p>
            <a:r>
              <a:rPr lang="en-GB" sz="1000" b="1" dirty="0"/>
              <a:t>CAP Debt Help </a:t>
            </a:r>
            <a:r>
              <a:rPr lang="en-GB" sz="1000" dirty="0"/>
              <a:t>0800 328 006 </a:t>
            </a:r>
            <a:endParaRPr lang="en-GB" sz="1000" dirty="0" smtClean="0"/>
          </a:p>
          <a:p>
            <a:r>
              <a:rPr lang="en-GB" sz="1000" b="1" dirty="0"/>
              <a:t>Beacon CAP </a:t>
            </a:r>
            <a:r>
              <a:rPr lang="en-GB" sz="1000" b="1" dirty="0" smtClean="0"/>
              <a:t>Partnership Budgeting </a:t>
            </a:r>
            <a:r>
              <a:rPr lang="en-GB" sz="1000" b="1" dirty="0"/>
              <a:t>courses, Job </a:t>
            </a:r>
            <a:r>
              <a:rPr lang="en-GB" sz="1000" b="1" dirty="0" smtClean="0"/>
              <a:t>Club: </a:t>
            </a:r>
            <a:r>
              <a:rPr lang="en-GB" sz="1000" dirty="0" smtClean="0"/>
              <a:t>Email</a:t>
            </a:r>
            <a:r>
              <a:rPr lang="en-GB" sz="1000" dirty="0" smtClean="0"/>
              <a:t>: </a:t>
            </a:r>
            <a:r>
              <a:rPr lang="en-GB" sz="1000" u="sng" dirty="0" smtClean="0">
                <a:hlinkClick r:id="rId10"/>
              </a:rPr>
              <a:t>juliadaniel@capjobclubs.org</a:t>
            </a:r>
            <a:r>
              <a:rPr lang="en-GB" sz="1000" dirty="0" smtClean="0"/>
              <a:t>   Tel: </a:t>
            </a:r>
            <a:r>
              <a:rPr lang="en-GB" sz="1000" dirty="0"/>
              <a:t>07563191309</a:t>
            </a:r>
          </a:p>
          <a:p>
            <a:r>
              <a:rPr lang="en-GB" sz="1000" b="1" dirty="0"/>
              <a:t>Lambeth Foodbank </a:t>
            </a:r>
            <a:r>
              <a:rPr lang="en-GB" sz="1000" b="1" dirty="0" smtClean="0"/>
              <a:t>Partnership: </a:t>
            </a:r>
            <a:r>
              <a:rPr lang="en-GB" sz="1000" dirty="0" smtClean="0"/>
              <a:t>Tel: </a:t>
            </a:r>
            <a:r>
              <a:rPr lang="en-GB" sz="1000" dirty="0"/>
              <a:t>07722 </a:t>
            </a:r>
            <a:r>
              <a:rPr lang="en-GB" sz="1000" dirty="0" smtClean="0"/>
              <a:t>121108</a:t>
            </a:r>
            <a:endParaRPr lang="en-GB" sz="1000" b="1" dirty="0" smtClean="0"/>
          </a:p>
          <a:p>
            <a:r>
              <a:rPr lang="en-GB" sz="1000" dirty="0" smtClean="0"/>
              <a:t>Email: info@norwoodbrixton.foodbank.org.uk</a:t>
            </a:r>
            <a:endParaRPr lang="en-GB" sz="1000" dirty="0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72" y="6322934"/>
            <a:ext cx="912813" cy="462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1182272" y="6175628"/>
            <a:ext cx="118993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/>
              <a:t>Free fruit &amp; veg, milk and vitamins   </a:t>
            </a:r>
            <a:r>
              <a:rPr lang="en-GB" sz="1000" dirty="0">
                <a:hlinkClick r:id="rId12"/>
              </a:rPr>
              <a:t>www.healthystart.nhs.uk</a:t>
            </a:r>
            <a:r>
              <a:rPr lang="en-GB" sz="1000" dirty="0"/>
              <a:t>  </a:t>
            </a:r>
          </a:p>
          <a:p>
            <a:r>
              <a:rPr lang="en-GB" sz="1000" b="1" dirty="0"/>
              <a:t>Tel: 0345 607 6823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214" y="1784648"/>
            <a:ext cx="1066800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0413" y="8302023"/>
            <a:ext cx="21164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Free life advice: money, housing, health, </a:t>
            </a:r>
            <a:r>
              <a:rPr lang="en-GB" sz="1000" dirty="0" smtClean="0"/>
              <a:t>relationships, counselling.  </a:t>
            </a:r>
            <a:r>
              <a:rPr lang="en-GB" sz="1000" dirty="0">
                <a:hlinkClick r:id="rId14"/>
              </a:rPr>
              <a:t>www.themix.org</a:t>
            </a:r>
            <a:r>
              <a:rPr lang="en-GB" sz="1000" dirty="0"/>
              <a:t>  </a:t>
            </a:r>
            <a:r>
              <a:rPr lang="en-GB" sz="1000" b="1" dirty="0"/>
              <a:t>Tel 0808 808 4994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D76B305-C9D7-4075-91CF-1E088A6B47F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60412" y="8888593"/>
            <a:ext cx="1524132" cy="816935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3294510" y="1856656"/>
            <a:ext cx="17491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/>
              <a:t>Free helpline: 0800 808 4000</a:t>
            </a:r>
          </a:p>
          <a:p>
            <a:r>
              <a:rPr lang="en-US" sz="1000" dirty="0">
                <a:hlinkClick r:id="rId16"/>
              </a:rPr>
              <a:t>www.nationaldebtline.co.uk</a:t>
            </a:r>
            <a:r>
              <a:rPr lang="en-US" sz="1000" dirty="0"/>
              <a:t>  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994" y="1896925"/>
            <a:ext cx="1380792" cy="481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5350486" y="2216696"/>
            <a:ext cx="13188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Free debt advice</a:t>
            </a:r>
          </a:p>
          <a:p>
            <a:r>
              <a:rPr lang="en-US" sz="1000" dirty="0"/>
              <a:t>www.stepchange.org</a:t>
            </a:r>
          </a:p>
          <a:p>
            <a:r>
              <a:rPr lang="en-US" sz="1000" b="1" dirty="0"/>
              <a:t>Tel: 0800 138 1111 </a:t>
            </a:r>
          </a:p>
        </p:txBody>
      </p: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A817728A-6DFD-4FC9-9482-5BFE7A52A118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59" y="2423422"/>
            <a:ext cx="2024865" cy="422341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0D8C2274-6515-474F-82C8-C3D23BA907A6}"/>
              </a:ext>
            </a:extLst>
          </p:cNvPr>
          <p:cNvSpPr/>
          <p:nvPr/>
        </p:nvSpPr>
        <p:spPr>
          <a:xfrm>
            <a:off x="953086" y="2780016"/>
            <a:ext cx="212621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19"/>
              </a:rPr>
              <a:t>www.moneyadviceservice.org.uk/en</a:t>
            </a:r>
            <a:r>
              <a:rPr lang="en-US" sz="1000" dirty="0"/>
              <a:t> </a:t>
            </a: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990E3C47-01D6-41A6-B4E8-8811B78899B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025" y="7318152"/>
            <a:ext cx="1472182" cy="35702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6B113BEF-6810-4A2C-BD25-F4E6AAA7566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033853" y="7293278"/>
            <a:ext cx="451029" cy="39389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6A385CB7-2255-478B-9204-7B0D7812DDF5}"/>
              </a:ext>
            </a:extLst>
          </p:cNvPr>
          <p:cNvSpPr/>
          <p:nvPr/>
        </p:nvSpPr>
        <p:spPr>
          <a:xfrm>
            <a:off x="704108" y="4995336"/>
            <a:ext cx="17887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/>
              <a:t>Emergency support funds</a:t>
            </a:r>
          </a:p>
          <a:p>
            <a:r>
              <a:rPr lang="en-GB" sz="1000" dirty="0"/>
              <a:t>Southwark:</a:t>
            </a:r>
          </a:p>
          <a:p>
            <a:r>
              <a:rPr lang="en-GB" sz="1000" dirty="0">
                <a:hlinkClick r:id="rId22"/>
              </a:rPr>
              <a:t>www.southwark.gov.uk/benefits-and-support/hardship-fund</a:t>
            </a:r>
            <a:endParaRPr lang="en-GB" sz="1000" dirty="0"/>
          </a:p>
          <a:p>
            <a:r>
              <a:rPr lang="en-GB" sz="1000" dirty="0"/>
              <a:t>Lambeth:</a:t>
            </a:r>
          </a:p>
          <a:p>
            <a:r>
              <a:rPr lang="en-GB" sz="1000" dirty="0">
                <a:hlinkClick r:id="rId23"/>
              </a:rPr>
              <a:t>www.lambeth.gov.uk/apply-for-emergency-support</a:t>
            </a:r>
            <a:r>
              <a:rPr lang="en-GB" sz="1000" dirty="0"/>
              <a:t>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A58F7B2F-6280-4224-AF71-E97CE7F60254}"/>
              </a:ext>
            </a:extLst>
          </p:cNvPr>
          <p:cNvSpPr txBox="1"/>
          <p:nvPr/>
        </p:nvSpPr>
        <p:spPr>
          <a:xfrm>
            <a:off x="1422465" y="8985448"/>
            <a:ext cx="1718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Free, safe, anonymous online mental health and wellbeing support for young people</a:t>
            </a:r>
          </a:p>
          <a:p>
            <a:r>
              <a:rPr lang="en-GB" sz="1000" dirty="0" smtClean="0">
                <a:hlinkClick r:id="rId24"/>
              </a:rPr>
              <a:t>www.kooth.com</a:t>
            </a:r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FB808C56-29D4-46CC-8048-629BE3CFBED7}"/>
              </a:ext>
            </a:extLst>
          </p:cNvPr>
          <p:cNvSpPr/>
          <p:nvPr/>
        </p:nvSpPr>
        <p:spPr>
          <a:xfrm>
            <a:off x="2384214" y="7653430"/>
            <a:ext cx="24977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 smtClean="0"/>
              <a:t>Local activities and family support</a:t>
            </a:r>
            <a:endParaRPr lang="en-GB" sz="1000" dirty="0"/>
          </a:p>
          <a:p>
            <a:r>
              <a:rPr lang="en-GB" sz="1000" dirty="0"/>
              <a:t>Southwark:</a:t>
            </a:r>
          </a:p>
          <a:p>
            <a:r>
              <a:rPr lang="en-GB" sz="1000" dirty="0">
                <a:hlinkClick r:id="rId25"/>
              </a:rPr>
              <a:t>https://</a:t>
            </a:r>
            <a:r>
              <a:rPr lang="en-GB" sz="1000" dirty="0" smtClean="0">
                <a:hlinkClick r:id="rId25"/>
              </a:rPr>
              <a:t>cypdirectory.southwark.gov.uk/channel/children-and-families</a:t>
            </a:r>
            <a:r>
              <a:rPr lang="en-GB" sz="1000" dirty="0" smtClean="0"/>
              <a:t> </a:t>
            </a:r>
          </a:p>
          <a:p>
            <a:r>
              <a:rPr lang="en-GB" sz="1000" dirty="0" smtClean="0"/>
              <a:t>Lambeth: </a:t>
            </a:r>
            <a:r>
              <a:rPr lang="en-GB" sz="1000" dirty="0" smtClean="0">
                <a:hlinkClick r:id="rId26"/>
              </a:rPr>
              <a:t>https</a:t>
            </a:r>
            <a:r>
              <a:rPr lang="en-GB" sz="1000" dirty="0">
                <a:hlinkClick r:id="rId26"/>
              </a:rPr>
              <a:t>://</a:t>
            </a:r>
            <a:r>
              <a:rPr lang="en-GB" sz="1000" dirty="0" smtClean="0">
                <a:hlinkClick r:id="rId26"/>
              </a:rPr>
              <a:t>beta.lambeth.gov.uk/children-young-people-families</a:t>
            </a:r>
            <a:r>
              <a:rPr lang="en-GB" sz="1000" dirty="0" smtClean="0"/>
              <a:t> </a:t>
            </a:r>
          </a:p>
          <a:p>
            <a:endParaRPr lang="en-GB" sz="1000" dirty="0"/>
          </a:p>
        </p:txBody>
      </p:sp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9DDD921F-21FC-4547-AD35-F5544144B221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794" y="4516497"/>
            <a:ext cx="1628278" cy="960378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0177A43F-5033-45A7-8227-6D27F64BC746}"/>
              </a:ext>
            </a:extLst>
          </p:cNvPr>
          <p:cNvSpPr/>
          <p:nvPr/>
        </p:nvSpPr>
        <p:spPr>
          <a:xfrm>
            <a:off x="2577801" y="5199690"/>
            <a:ext cx="10672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hlinkClick r:id="rId28"/>
              </a:rPr>
              <a:t>www.southwark.foodbank.org.uk/get-help</a:t>
            </a:r>
            <a:r>
              <a:rPr lang="en-GB" sz="1000" dirty="0"/>
              <a:t> </a:t>
            </a:r>
            <a:endParaRPr lang="en-GB" sz="1000" b="1" dirty="0"/>
          </a:p>
        </p:txBody>
      </p:sp>
      <p:pic>
        <p:nvPicPr>
          <p:cNvPr id="25" name="Picture 2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DBACCAA9-7762-4A0E-817C-C6DDAF24F8BF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265" y="5910891"/>
            <a:ext cx="1392791" cy="770301"/>
          </a:xfrm>
          <a:prstGeom prst="rect">
            <a:avLst/>
          </a:prstGeom>
        </p:spPr>
      </p:pic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956ECD2D-B1B6-4555-A3D4-155DC149DD3A}"/>
              </a:ext>
            </a:extLst>
          </p:cNvPr>
          <p:cNvSpPr/>
          <p:nvPr/>
        </p:nvSpPr>
        <p:spPr>
          <a:xfrm>
            <a:off x="2477113" y="6658564"/>
            <a:ext cx="151909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hlinkClick r:id="rId30"/>
              </a:rPr>
              <a:t>www.lambethlarder.org</a:t>
            </a:r>
            <a:r>
              <a:rPr lang="en-GB" sz="1000" dirty="0"/>
              <a:t>  </a:t>
            </a:r>
            <a:endParaRPr lang="en-GB" sz="1000" b="1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60B86ABD-3A2A-4C62-AF92-1CE619AA3658}"/>
              </a:ext>
            </a:extLst>
          </p:cNvPr>
          <p:cNvSpPr txBox="1"/>
          <p:nvPr/>
        </p:nvSpPr>
        <p:spPr>
          <a:xfrm>
            <a:off x="4653135" y="4990777"/>
            <a:ext cx="1909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hlinkClick r:id="rId31"/>
              </a:rPr>
              <a:t>www.england.shelter.org.uk</a:t>
            </a:r>
            <a:r>
              <a:rPr lang="en-GB" sz="1000" dirty="0"/>
              <a:t>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F6B4E57D-C662-4F2E-8D76-F106432C3675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3429000" y="8941787"/>
            <a:ext cx="1048605" cy="710546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6A17155E-2531-48DB-AF4B-B24B9DD68B9E}"/>
              </a:ext>
            </a:extLst>
          </p:cNvPr>
          <p:cNvSpPr txBox="1"/>
          <p:nvPr/>
        </p:nvSpPr>
        <p:spPr>
          <a:xfrm>
            <a:off x="4414704" y="8761873"/>
            <a:ext cx="23814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Support and friendship for families from 3</a:t>
            </a:r>
            <a:r>
              <a:rPr lang="en-GB" sz="1000" baseline="30000" dirty="0"/>
              <a:t>rd</a:t>
            </a:r>
            <a:r>
              <a:rPr lang="en-GB" sz="1000" dirty="0"/>
              <a:t> trimester of pregnancy to 5 years old:</a:t>
            </a:r>
          </a:p>
          <a:p>
            <a:r>
              <a:rPr lang="en-GB" sz="1000" dirty="0"/>
              <a:t>Southwark:  </a:t>
            </a:r>
            <a:r>
              <a:rPr lang="en-GB" sz="1000" b="1" dirty="0"/>
              <a:t>Tel 020 7737 7720</a:t>
            </a:r>
          </a:p>
          <a:p>
            <a:r>
              <a:rPr lang="en-GB" sz="1000" dirty="0">
                <a:hlinkClick r:id="rId33"/>
              </a:rPr>
              <a:t>www.homestartsouthwark.org.uk</a:t>
            </a:r>
            <a:r>
              <a:rPr lang="en-GB" sz="1000" dirty="0"/>
              <a:t> </a:t>
            </a:r>
          </a:p>
          <a:p>
            <a:r>
              <a:rPr lang="en-GB" sz="1000" dirty="0"/>
              <a:t>Lambeth: </a:t>
            </a:r>
            <a:r>
              <a:rPr lang="en-GB" sz="1000" b="1" dirty="0"/>
              <a:t>Tel 0207 924 9292</a:t>
            </a:r>
          </a:p>
          <a:p>
            <a:r>
              <a:rPr lang="en-GB" sz="1000" dirty="0">
                <a:hlinkClick r:id="rId34"/>
              </a:rPr>
              <a:t>www.homestartlambeth.co.uk</a:t>
            </a:r>
            <a:r>
              <a:rPr lang="en-GB" sz="1000" dirty="0"/>
              <a:t> 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09A3451A-053A-42FE-9035-ADFFB35E874A}"/>
              </a:ext>
            </a:extLst>
          </p:cNvPr>
          <p:cNvSpPr/>
          <p:nvPr/>
        </p:nvSpPr>
        <p:spPr>
          <a:xfrm>
            <a:off x="3979087" y="5717793"/>
            <a:ext cx="2741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 smtClean="0"/>
              <a:t>Children’s </a:t>
            </a:r>
            <a:r>
              <a:rPr lang="en-GB" sz="1000" dirty="0"/>
              <a:t>Centres: family support, stay and play, courses, </a:t>
            </a:r>
            <a:r>
              <a:rPr lang="en-GB" sz="1000" dirty="0" smtClean="0"/>
              <a:t>one-to-one support:</a:t>
            </a:r>
          </a:p>
          <a:p>
            <a:r>
              <a:rPr lang="en-GB" sz="1000" dirty="0" err="1" smtClean="0"/>
              <a:t>Southwark:</a:t>
            </a:r>
            <a:r>
              <a:rPr lang="en-GB" sz="1000" dirty="0" err="1" smtClean="0">
                <a:hlinkClick r:id="rId35"/>
              </a:rPr>
              <a:t>www.southwark.gov.uk</a:t>
            </a:r>
            <a:r>
              <a:rPr lang="en-GB" sz="1000" dirty="0" smtClean="0">
                <a:hlinkClick r:id="rId35"/>
              </a:rPr>
              <a:t>/schools-and-education/information-for-parents/children-s-centres</a:t>
            </a:r>
            <a:endParaRPr lang="en-GB" sz="1000" dirty="0" smtClean="0"/>
          </a:p>
          <a:p>
            <a:r>
              <a:rPr lang="en-GB" sz="1000" dirty="0" smtClean="0"/>
              <a:t>Lambeth (Better Start</a:t>
            </a:r>
            <a:r>
              <a:rPr lang="en-GB" sz="1000" smtClean="0"/>
              <a:t>): </a:t>
            </a:r>
            <a:r>
              <a:rPr lang="en-GB" sz="1000" smtClean="0">
                <a:hlinkClick r:id="rId36"/>
              </a:rPr>
              <a:t>www.beta.lambeth.gov.uk/children-young-people-families/childrens-centres</a:t>
            </a:r>
            <a:r>
              <a:rPr lang="en-GB" sz="1000" smtClean="0"/>
              <a:t> </a:t>
            </a:r>
            <a:endParaRPr lang="en-GB" sz="1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304404" y="5298449"/>
            <a:ext cx="1418811" cy="44947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130358" y="7291143"/>
            <a:ext cx="1264407" cy="48129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955686" y="7761312"/>
            <a:ext cx="17652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Recommended website by parents </a:t>
            </a:r>
            <a:r>
              <a:rPr lang="en-GB" sz="1000" dirty="0"/>
              <a:t>and p</a:t>
            </a:r>
            <a:r>
              <a:rPr lang="en-GB" sz="1000" dirty="0" smtClean="0"/>
              <a:t>rofessionals for your child’s behaviour and mental health: </a:t>
            </a:r>
            <a:r>
              <a:rPr lang="en-GB" sz="1000" dirty="0" smtClean="0">
                <a:hlinkClick r:id="rId39"/>
              </a:rPr>
              <a:t>www.happymaps.co.uk</a:t>
            </a:r>
            <a:r>
              <a:rPr lang="en-GB" sz="1000" dirty="0" smtClean="0"/>
              <a:t> </a:t>
            </a:r>
            <a:endParaRPr lang="en-GB" sz="10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673" y="104205"/>
            <a:ext cx="869488" cy="86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71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23246</TotalTime>
  <Words>304</Words>
  <Application>Microsoft Office PowerPoint</Application>
  <PresentationFormat>A4 Paper (210x297 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Zhu</dc:creator>
  <cp:lastModifiedBy>Zhu Hannah</cp:lastModifiedBy>
  <cp:revision>50</cp:revision>
  <cp:lastPrinted>2019-08-05T18:03:14Z</cp:lastPrinted>
  <dcterms:created xsi:type="dcterms:W3CDTF">2019-04-02T13:04:38Z</dcterms:created>
  <dcterms:modified xsi:type="dcterms:W3CDTF">2022-03-24T13:54:09Z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nDIP File ID">
    <vt:lpwstr>a7c035b3-9592-40fb-9155-d7240c465f2f</vt:lpwstr>
  </property>
</Properties>
</file>